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6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dt" idx="5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 type="ftr" idx="6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78" name="PlaceHolder 6"/>
          <p:cNvSpPr>
            <a:spLocks noGrp="1"/>
          </p:cNvSpPr>
          <p:nvPr>
            <p:ph type="sldNum" idx="7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561BF948-6927-4CEB-A0B4-C95FF224B6B1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hyperlink" Target="https://github.com/Lunarkikes/CSE-111-Project-Chester-Tim" TargetMode="External"/><Relationship Id="rId2" Type="http://schemas.openxmlformats.org/officeDocument/2006/relationships/slide" Target="../slides/slide6.xml"/><Relationship Id="rId3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880" cy="3428640"/>
          </a:xfrm>
          <a:prstGeom prst="rect">
            <a:avLst/>
          </a:prstGeom>
          <a:ln w="0">
            <a:noFill/>
          </a:ln>
        </p:spPr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100" spc="-1" strike="noStrike">
                <a:latin typeface="Arial"/>
              </a:rPr>
              <a:t>https://github.com/Lunarkikes/CSE-111-Project-Chester-Tim</a:t>
            </a:r>
            <a:endParaRPr b="0" lang="en-US" sz="11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sldImg"/>
          </p:nvPr>
        </p:nvSpPr>
        <p:spPr>
          <a:xfrm>
            <a:off x="381240" y="685800"/>
            <a:ext cx="6095880" cy="3428640"/>
          </a:xfrm>
          <a:prstGeom prst="rect">
            <a:avLst/>
          </a:prstGeom>
          <a:ln w="0">
            <a:noFill/>
          </a:ln>
        </p:spPr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100" spc="-1" strike="noStrike" u="sng">
                <a:solidFill>
                  <a:srgbClr val="000000"/>
                </a:solidFill>
                <a:uFillTx/>
                <a:latin typeface="Arial"/>
                <a:hlinkClick r:id="rId1"/>
              </a:rPr>
              <a:t>https://github.com/Lunarkikes/CSE-111-Project-Chester-Tim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1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9E121F8-8D14-46B2-A2C9-8B429CEE369A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721080" y="361620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A45C2B2-679E-4DD2-917B-3FD9ECE37ECA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241236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59F445E-1DDC-40F2-B678-993AA919E9D2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183708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295272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72108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183708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295272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3DAECE3-9B6A-45EA-BE2E-194083F87979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C2BDE6-0047-4257-8972-475D5A7EA7C3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1B7B26-2169-4292-893E-32986B569EB3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BCB22F-1D8C-4EF0-AE5B-2CB0B9A79636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5B02CE-A71B-4C05-9D4F-6F82C5E2BAA3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E069DD-2351-4AEA-B9AE-5DADB74CC05A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730080" y="1318680"/>
            <a:ext cx="3300480" cy="640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8EC1DA-263B-496D-88F4-A44640B9A043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CD8038-A8BC-426F-9B82-146D4AB419E8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3E37104-3DC2-402A-88C0-563DC1057C58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241236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1E4E89-32EE-49DA-9A4A-7A61C562298E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CAF283-9355-4E68-B858-1D6AA2941FE5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721080" y="361620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ACBE2E-99D9-4500-9132-0FEF60072562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241236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26A731-1A56-4531-B655-634D790D5690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183708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295272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72108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/>
          </p:nvPr>
        </p:nvSpPr>
        <p:spPr>
          <a:xfrm>
            <a:off x="183708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/>
          </p:nvPr>
        </p:nvSpPr>
        <p:spPr>
          <a:xfrm>
            <a:off x="295272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63936D-E97D-4A8F-ABE1-1A49330E45F8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46DE46F-EA9B-4D0B-84C5-2729A5D705C0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97F1C92-E317-4AE4-BEB5-427D5E5A44AE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349684D-9440-4F8C-8D6F-0AF7EE7606DB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1FB87D1-D360-45D0-B281-25718823EB9E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64CDADB-841E-4F2D-A635-BF14369F0BFA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3FD2C33-90D5-4DCA-9523-65EB2A9E6E5D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730080" y="1318680"/>
            <a:ext cx="3300480" cy="640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B5AF1BB-7FF1-46AF-A929-986E3656D6D7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CC51E0E-8D34-4D89-B2B7-F4E39E9BDF53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241236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4C7020E-16AB-4639-AD87-C99BF375F5C2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CF2BC9C-0FD2-4265-B045-5D3E66B4913E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721080" y="361620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F3D7EDB-DE6F-454C-8266-F98182F1C201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/>
          </p:nvPr>
        </p:nvSpPr>
        <p:spPr>
          <a:xfrm>
            <a:off x="241236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4335028-5041-4EDA-96CD-A93BE5C435E3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183708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295272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72108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/>
          </p:nvPr>
        </p:nvSpPr>
        <p:spPr>
          <a:xfrm>
            <a:off x="183708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7"/>
          <p:cNvSpPr>
            <a:spLocks noGrp="1"/>
          </p:cNvSpPr>
          <p:nvPr>
            <p:ph/>
          </p:nvPr>
        </p:nvSpPr>
        <p:spPr>
          <a:xfrm>
            <a:off x="295272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5AE1EA6-BC55-4699-8C1B-169F798736C3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0CD851B-40FF-4934-AF51-A80DC1452A99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229C3DE-89F1-45F7-B71E-FB794287CB11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F29EC6D-96E5-4E07-BADC-8C4C38452829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2455B25-3E71-4CE9-9181-A68B803B6CE0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208E2AA-E301-4FD3-B957-40479E722A28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21B2F2A-7A22-41AC-8C3F-58E019D603EE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ubTitle"/>
          </p:nvPr>
        </p:nvSpPr>
        <p:spPr>
          <a:xfrm>
            <a:off x="730080" y="1318680"/>
            <a:ext cx="3300480" cy="640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9FB6D76-D52D-4D17-BA66-1645A5C0C067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7EFEE5E-B13B-4022-9C01-646E63570A76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241236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0423603-0508-40C1-B735-563F2323B66E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1B19DCB-3041-4731-BF9F-6F87D10A237B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721080" y="361620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082F83B-6B40-47B3-9BE9-6DC1BB02E11B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/>
          </p:nvPr>
        </p:nvSpPr>
        <p:spPr>
          <a:xfrm>
            <a:off x="241236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58F493F-685A-43FA-8D6E-E0100AAD17D2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183708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2952720" y="278172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/>
          </p:nvPr>
        </p:nvSpPr>
        <p:spPr>
          <a:xfrm>
            <a:off x="72108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/>
          </p:nvPr>
        </p:nvSpPr>
        <p:spPr>
          <a:xfrm>
            <a:off x="183708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/>
          </p:nvPr>
        </p:nvSpPr>
        <p:spPr>
          <a:xfrm>
            <a:off x="2952720" y="3616200"/>
            <a:ext cx="106236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A02A24C-D76E-4121-BE37-790C0BE7DE5B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CBA5C71-A941-441D-9DD3-7428156607EB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730080" y="1318680"/>
            <a:ext cx="3300480" cy="6404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EA50DF9-0DCB-4527-87FF-9224C9F7A979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B119598-D8D6-4F85-8DCD-BEE05758067F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159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2412360" y="361620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A421374-F473-4CAF-8E82-5C714E702208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72108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2412360" y="2781720"/>
            <a:ext cx="16102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721080" y="3616200"/>
            <a:ext cx="3300480" cy="76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5303383-BFCA-4873-8940-66CD6BB18EDB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9ed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" name="Google Shape;11;p2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2" name="Google Shape;12;p2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Google Shape;13;p2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7800" cy="1664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r>
              <a:rPr b="0" lang="en-US" sz="4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ldNum" idx="1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Lato"/>
                <a:ea typeface="Lat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7D39A96-C6D1-4A6E-ABC0-345E135F2B6D}" type="slidenum">
              <a:rPr b="0" lang="en" sz="1000" spc="-1" strike="noStrike">
                <a:solidFill>
                  <a:srgbClr val="595959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24;p4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4" name="Google Shape;25;p4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45" name="Google Shape;26;p4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Google Shape;27;p4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sldNum" idx="2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Lato"/>
                <a:ea typeface="Lat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CDD6A10-209D-49FD-AB59-1D326A38FE70}" type="slidenum">
              <a:rPr b="0" lang="en" sz="1000" spc="-1" strike="noStrike">
                <a:solidFill>
                  <a:srgbClr val="595959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32;p5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87" name="Google Shape;33;p5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88" name="Google Shape;34;p5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Google Shape;35;p5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16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729360" y="2079000"/>
            <a:ext cx="377388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43640" y="2079000"/>
            <a:ext cx="377388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sldNum" idx="3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Lato"/>
                <a:ea typeface="Lat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0F9A6F33-E073-44AD-A69C-D9DF5921B2E1}" type="slidenum">
              <a:rPr b="0" lang="en" sz="1000" spc="-1" strike="noStrike">
                <a:solidFill>
                  <a:srgbClr val="595959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48;p7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31" name="Google Shape;49;p7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132" name="Google Shape;50;p7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" name="Google Shape;51;p7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6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sldNum" idx="4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" sz="1000" spc="-1" strike="noStrike">
                <a:solidFill>
                  <a:srgbClr val="595959"/>
                </a:solidFill>
                <a:latin typeface="Lato"/>
                <a:ea typeface="Lat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B6C3F641-D9FE-4CD3-9319-A7CC150C7069}" type="slidenum">
              <a:rPr b="0" lang="en" sz="1000" spc="-1" strike="noStrike">
                <a:solidFill>
                  <a:srgbClr val="595959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app.diagrams.net/?page-id=R2lEEEUBdFMjLlhIrx00&amp;scale=auto#G1ZN0oq1jXTrRntD78k-wFGBsiPsFBPCJP" TargetMode="Externa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24800" y="1898280"/>
            <a:ext cx="3841920" cy="1664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rm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500" spc="-1" strike="noStrike">
                <a:solidFill>
                  <a:srgbClr val="1a1a1a"/>
                </a:solidFill>
                <a:latin typeface="Raleway ExtraBold"/>
                <a:ea typeface="Raleway ExtraBold"/>
              </a:rPr>
              <a:t>CarFAQs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rgbClr val="595959"/>
                </a:solidFill>
                <a:latin typeface="Raleway"/>
                <a:ea typeface="Raleway"/>
              </a:rPr>
              <a:t>CSE111 Database Systems | Fall 2022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subTitle"/>
          </p:nvPr>
        </p:nvSpPr>
        <p:spPr>
          <a:xfrm>
            <a:off x="1146600" y="3711960"/>
            <a:ext cx="3120120" cy="441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 algn="r">
              <a:lnSpc>
                <a:spcPct val="8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rgbClr val="595959"/>
                </a:solidFill>
                <a:latin typeface="Raleway"/>
                <a:ea typeface="Raleway"/>
              </a:rPr>
              <a:t>Chester Merino</a:t>
            </a:r>
            <a:endParaRPr b="0" lang="en-US" sz="1200" spc="-1" strike="noStrike">
              <a:latin typeface="Arial"/>
            </a:endParaRPr>
          </a:p>
          <a:p>
            <a:pPr algn="r">
              <a:lnSpc>
                <a:spcPct val="80000"/>
              </a:lnSpc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rgbClr val="595959"/>
                </a:solidFill>
                <a:latin typeface="Raleway"/>
                <a:ea typeface="Raleway"/>
              </a:rPr>
              <a:t>Tim Chan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81" name="Google Shape;88;p13" descr=""/>
          <p:cNvPicPr/>
          <p:nvPr/>
        </p:nvPicPr>
        <p:blipFill>
          <a:blip r:embed="rId1"/>
          <a:stretch/>
        </p:blipFill>
        <p:spPr>
          <a:xfrm flipH="1">
            <a:off x="4267440" y="1308240"/>
            <a:ext cx="4267080" cy="2844720"/>
          </a:xfrm>
          <a:prstGeom prst="rect">
            <a:avLst/>
          </a:prstGeom>
          <a:ln w="9525">
            <a:solidFill>
              <a:srgbClr val="1a1a1a"/>
            </a:solidFill>
            <a:round/>
          </a:ln>
          <a:effectLst>
            <a:outerShdw algn="bl" blurRad="85680" dir="2638618" dist="85545" rotWithShape="0">
              <a:srgbClr val="000000">
                <a:alpha val="50000"/>
              </a:srgbClr>
            </a:outerShdw>
          </a:effectLst>
        </p:spPr>
      </p:pic>
      <p:sp>
        <p:nvSpPr>
          <p:cNvPr id="182" name="Google Shape;89;p13"/>
          <p:cNvSpPr/>
          <p:nvPr/>
        </p:nvSpPr>
        <p:spPr>
          <a:xfrm rot="133200">
            <a:off x="6718680" y="2211120"/>
            <a:ext cx="106632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rgbClr val="000000"/>
                </a:solidFill>
                <a:latin typeface="Lato"/>
                <a:ea typeface="Lato"/>
              </a:rPr>
              <a:t>CarFAQs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83" name="Google Shape;90;p13"/>
          <p:cNvSpPr/>
          <p:nvPr/>
        </p:nvSpPr>
        <p:spPr>
          <a:xfrm rot="120000">
            <a:off x="6856920" y="2517480"/>
            <a:ext cx="774000" cy="63720"/>
          </a:xfrm>
          <a:prstGeom prst="rect">
            <a:avLst/>
          </a:prstGeom>
          <a:solidFill>
            <a:schemeClr val="lt1"/>
          </a:solidFill>
          <a:ln w="9525">
            <a:solidFill>
              <a:srgbClr val="1a1a1a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1a1a1a"/>
                </a:solidFill>
                <a:latin typeface="Raleway"/>
                <a:ea typeface="Raleway"/>
              </a:rPr>
              <a:t>Specifications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729360" y="1854000"/>
            <a:ext cx="7688520" cy="17892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6000"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Allows user to search dealership database for: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spcBef>
                <a:spcPts val="1199"/>
              </a:spcBef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Cars in inventory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Sold cars’ sales history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Cars undergoing/need repair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●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Maintenance records for customer’s cars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User can search cars or records by: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86" name="Google Shape;97;p14"/>
          <p:cNvGraphicFramePr/>
          <p:nvPr/>
        </p:nvGraphicFramePr>
        <p:xfrm>
          <a:off x="952560" y="3483000"/>
          <a:ext cx="7238520" cy="380520"/>
        </p:xfrm>
        <a:graphic>
          <a:graphicData uri="http://schemas.openxmlformats.org/drawingml/2006/table">
            <a:tbl>
              <a:tblPr/>
              <a:tblGrid>
                <a:gridCol w="3619440"/>
                <a:gridCol w="3619440"/>
              </a:tblGrid>
              <a:tr h="380880">
                <a:tc>
                  <a:txBody>
                    <a:bodyPr lIns="91080" rIns="91080" tIns="91080" bIns="91080" anchor="t">
                      <a:noAutofit/>
                    </a:bodyPr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VIN</a:t>
                      </a:r>
                      <a:endParaRPr b="0" lang="en-US" sz="1300" spc="-1" strike="noStrike">
                        <a:latin typeface="Arial"/>
                      </a:endParaRPr>
                    </a:p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Year</a:t>
                      </a:r>
                      <a:endParaRPr b="0" lang="en-US" sz="1300" spc="-1" strike="noStrike">
                        <a:latin typeface="Arial"/>
                      </a:endParaRPr>
                    </a:p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Make</a:t>
                      </a:r>
                      <a:endParaRPr b="0" lang="en-US" sz="1300" spc="-1" strike="noStrike">
                        <a:latin typeface="Arial"/>
                      </a:endParaRPr>
                    </a:p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Model</a:t>
                      </a:r>
                      <a:endParaRPr b="0" lang="en-US" sz="1300" spc="-1" strike="noStrike">
                        <a:latin typeface="Arial"/>
                      </a:endParaRPr>
                    </a:p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Color</a:t>
                      </a:r>
                      <a:endParaRPr b="0" lang="en-US" sz="1300" spc="-1" strike="noStrike">
                        <a:latin typeface="Arial"/>
                      </a:endParaRPr>
                    </a:p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Trim</a:t>
                      </a:r>
                      <a:endParaRPr b="0" lang="en-US" sz="1300" spc="-1" strike="noStrike"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Invoice number</a:t>
                      </a:r>
                      <a:endParaRPr b="0" lang="en-US" sz="1300" spc="-1" strike="noStrike">
                        <a:latin typeface="Arial"/>
                      </a:endParaRPr>
                    </a:p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Service record number</a:t>
                      </a:r>
                      <a:endParaRPr b="0" lang="en-US" sz="1300" spc="-1" strike="noStrike">
                        <a:latin typeface="Arial"/>
                      </a:endParaRPr>
                    </a:p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Date serviced</a:t>
                      </a:r>
                      <a:endParaRPr b="0" lang="en-US" sz="1300" spc="-1" strike="noStrike">
                        <a:latin typeface="Arial"/>
                      </a:endParaRPr>
                    </a:p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Date sold</a:t>
                      </a:r>
                      <a:endParaRPr b="0" lang="en-US" sz="1300" spc="-1" strike="noStrike">
                        <a:latin typeface="Arial"/>
                      </a:endParaRPr>
                    </a:p>
                    <a:p>
                      <a:pPr marL="457200" indent="-311040">
                        <a:lnSpc>
                          <a:spcPct val="115000"/>
                        </a:lnSpc>
                        <a:buClr>
                          <a:srgbClr val="595959"/>
                        </a:buClr>
                        <a:buFont typeface="Lato"/>
                        <a:buChar char="●"/>
                      </a:pPr>
                      <a:r>
                        <a:rPr b="0" lang="en" sz="1300" spc="-1" strike="noStrike">
                          <a:solidFill>
                            <a:srgbClr val="595959"/>
                          </a:solidFill>
                          <a:latin typeface="Lato"/>
                          <a:ea typeface="Lato"/>
                        </a:rPr>
                        <a:t>Repair(s) needed or done</a:t>
                      </a:r>
                      <a:endParaRPr b="0" lang="en-US" sz="1300" spc="-1" strike="noStrike">
                        <a:latin typeface="Arial"/>
                      </a:endParaRPr>
                    </a:p>
                  </a:txBody>
                  <a:tcPr anchor="t" marL="91080" marR="9108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430380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1a1a1a"/>
                </a:solidFill>
                <a:latin typeface="Raleway"/>
                <a:ea typeface="Raleway"/>
              </a:rPr>
              <a:t>Use-case Diagram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729360" y="1926360"/>
            <a:ext cx="5018760" cy="298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Use-case Scenario 1: Customer purchases car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spcBef>
                <a:spcPts val="1199"/>
              </a:spcBef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Customer wants specific type of car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Salesperson searches inventory matching specs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Customer and Salesperson complete paperwork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Customer purchases car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Use-case Scenario 2: Customer needs repairs done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spcBef>
                <a:spcPts val="1199"/>
              </a:spcBef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Customer brings car in and requests service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Mechanic fills out repair work order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Mechanic(s) service car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Service requires use of parts or equipment (optional)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  <a:tabLst>
                <a:tab algn="l" pos="0"/>
              </a:tabLst>
            </a:pPr>
            <a:r>
              <a:rPr b="0" lang="en" sz="1300" spc="-1" strike="noStrike">
                <a:solidFill>
                  <a:srgbClr val="595959"/>
                </a:solidFill>
                <a:latin typeface="Lato"/>
                <a:ea typeface="Lato"/>
              </a:rPr>
              <a:t>Mechanic completes service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9" name="Google Shape;104;p15" descr=""/>
          <p:cNvPicPr/>
          <p:nvPr/>
        </p:nvPicPr>
        <p:blipFill>
          <a:blip r:embed="rId1"/>
          <a:stretch/>
        </p:blipFill>
        <p:spPr>
          <a:xfrm>
            <a:off x="5443560" y="554040"/>
            <a:ext cx="3318840" cy="4512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16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1a1a1a"/>
                </a:solidFill>
                <a:latin typeface="Raleway"/>
                <a:ea typeface="Raleway"/>
              </a:rPr>
              <a:t>E/R Diagram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1" name="Google Shape;110;p16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254160" y="955440"/>
            <a:ext cx="8635680" cy="4146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15;p17" descr=""/>
          <p:cNvPicPr/>
          <p:nvPr/>
        </p:nvPicPr>
        <p:blipFill>
          <a:blip r:embed="rId1"/>
          <a:stretch/>
        </p:blipFill>
        <p:spPr>
          <a:xfrm>
            <a:off x="3461760" y="498240"/>
            <a:ext cx="5474520" cy="7082640"/>
          </a:xfrm>
          <a:prstGeom prst="rect">
            <a:avLst/>
          </a:prstGeom>
          <a:ln w="0">
            <a:noFill/>
          </a:ln>
        </p:spPr>
      </p:pic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1a1a1a"/>
                </a:solidFill>
                <a:latin typeface="Raleway"/>
                <a:ea typeface="Raleway"/>
              </a:rPr>
              <a:t>Relation Tables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3000" spc="-1" strike="noStrike">
                <a:solidFill>
                  <a:srgbClr val="1a1a1a"/>
                </a:solidFill>
                <a:latin typeface="Raleway"/>
                <a:ea typeface="Raleway"/>
              </a:rPr>
              <a:t>Thanks!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5" name="Google Shape;122;p18" descr="Black and white upward shot of Golden Gate Bridge"/>
          <p:cNvPicPr/>
          <p:nvPr/>
        </p:nvPicPr>
        <p:blipFill>
          <a:blip r:embed="rId1"/>
          <a:srcRect l="19068" t="9" r="4853" b="0"/>
          <a:stretch/>
        </p:blipFill>
        <p:spPr>
          <a:xfrm>
            <a:off x="3274560" y="0"/>
            <a:ext cx="5869080" cy="5143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LibreOffice/7.3.6.2$Linux_X86_64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2022-10-18T16:28:49Z</dcterms:modified>
  <cp:revision>1</cp:revision>
  <dc:subject/>
  <dc:title/>
</cp:coreProperties>
</file>